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2182713"/>
            <a:ext cx="2438400" cy="3524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55332" y="2687538"/>
            <a:ext cx="10681335" cy="6351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02"/>
              </a:lnSpc>
            </a:pPr>
            <a:r>
              <a:rPr sz="4350" b="1" i="0" u="none">
                <a:solidFill>
                  <a:srgbClr val="064E3B"/>
                </a:solidFill>
                <a:latin typeface="Poppins"/>
              </a:rPr>
              <a:t>Pembelajaran Adab &amp; Akhlak Mulia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09750" y="3475136"/>
            <a:ext cx="85725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047857"/>
                </a:solidFill>
                <a:latin typeface="Plus Jakarta Sans SemiBold"/>
              </a:rPr>
              <a:t>Membentuk Generasi Beriman, Bertaqwa, Berakhlak Mulia, Peduli Lingkungan &amp; Berwawasan Global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38550" y="4332386"/>
            <a:ext cx="49149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64748B"/>
                </a:solidFill>
                <a:latin typeface="Plus Jakarta Sans"/>
              </a:rPr>
              <a:t>Panduan Kurikulum Pembentukan Karakter Murid Sekolah Dasar Islam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524500" y="2590800"/>
            <a:ext cx="114300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040618" y="2819400"/>
            <a:ext cx="6110763" cy="7429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1" i="0" u="none">
                <a:solidFill>
                  <a:srgbClr val="064E3B"/>
                </a:solidFill>
                <a:latin typeface="Poppins"/>
              </a:rPr>
              <a:t>Visi &amp; Misi SD Bawamai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86000" y="3714750"/>
            <a:ext cx="7620000" cy="628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475"/>
              </a:lnSpc>
            </a:pPr>
            <a:r>
              <a:rPr sz="1650" b="0" i="0" u="none">
                <a:solidFill>
                  <a:srgbClr val="047857"/>
                </a:solidFill>
                <a:latin typeface="Plus Jakarta Sans"/>
              </a:rPr>
              <a:t>Landasan Pembentukan Adab dan Akhlak dalam Lingkungan Inklusif &amp; Ramah Anak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909887"/>
            <a:ext cx="5353050" cy="19716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2909887"/>
            <a:ext cx="5353050" cy="19716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5825" y="3176587"/>
            <a:ext cx="5010626" cy="314325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66534"/>
                </a:solidFill>
                <a:latin typeface="Poppins"/>
              </a:rPr>
              <a:t>Visi SD Bawamai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825" y="3586162"/>
            <a:ext cx="47720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Terwujudnya Murid yang Beriman, Bertaqwa, Berakhlak Mulia, Berpikir Kritis, Kreatif, Kolaboratif, Peduli Lingkungan, dan Berwawasan Global melalui Pembelajaran Mendalam dalam Lingkungan Inklusif dan Ramah Anak.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1775" y="3176587"/>
            <a:ext cx="5010626" cy="314325"/>
          </a:xfrm>
          <a:prstGeom prst="rect">
            <a:avLst/>
          </a:prstGeom>
          <a:noFill/>
        </p:spPr>
        <p:txBody>
          <a:bodyPr wrap="square" lIns="28575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66534"/>
                </a:solidFill>
                <a:latin typeface="Poppins"/>
              </a:rPr>
              <a:t>Misi Akhlak &amp; Character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1775" y="3586162"/>
            <a:ext cx="4772025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Menyelenggarakan pembelajaran berbasis nilai keimanan dan akhlak mulia melalui pembiasaan, keteladanan, serta praktik nyata. Mencegah kekerasan, membangun empati, dan mewujudkan sekolah hijau Adiwiyata.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825" y="3224212"/>
            <a:ext cx="209550" cy="209550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1775" y="3224212"/>
            <a:ext cx="209550" cy="2095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64E3B"/>
                </a:solidFill>
                <a:latin typeface="Poppins"/>
              </a:rPr>
              <a:t>Visi &amp; Misi Sekolah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1500" y="1114425"/>
            <a:ext cx="11049000" cy="28575"/>
          </a:xfrm>
          <a:prstGeom prst="rect">
            <a:avLst/>
          </a:prstGeom>
          <a:solidFill>
            <a:srgbClr val="1665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56007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64E3B"/>
                </a:solidFill>
                <a:latin typeface="Poppins"/>
              </a:rPr>
              <a:t>Tujuan Adab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1114425"/>
            <a:ext cx="5334000" cy="28575"/>
          </a:xfrm>
          <a:prstGeom prst="rect">
            <a:avLst/>
          </a:prstGeom>
          <a:solidFill>
            <a:srgbClr val="1665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71500" y="2333625"/>
            <a:ext cx="5334000" cy="533400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04900" y="2486025"/>
            <a:ext cx="4610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Akhlak Mulia Sejak Dini: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Menanamkan nilai luhur secara alami.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71500" y="3000375"/>
            <a:ext cx="5334000" cy="7620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4900" y="3152775"/>
            <a:ext cx="46101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Cinta Allah &amp; Rasul: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Menjadikan ibadah sebagai fondasi karakter.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3895725"/>
            <a:ext cx="5334000" cy="533400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04900" y="4048125"/>
            <a:ext cx="4610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Sopan Santun: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Melatih penghormatan pada orang tua &amp; guru.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71500" y="4562475"/>
            <a:ext cx="5334000" cy="7620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104900" y="4714875"/>
            <a:ext cx="46101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Karakter Nyata: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Menjadikan adab sebagai kebiasaan hidup sehari-hari.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500312"/>
            <a:ext cx="190500" cy="200025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3167062"/>
            <a:ext cx="219075" cy="200025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4062412"/>
            <a:ext cx="238125" cy="200025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000" y="4729162"/>
            <a:ext cx="190500" cy="2000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624137"/>
            <a:ext cx="3530649" cy="25431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2624137"/>
            <a:ext cx="3530649" cy="25431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2624137"/>
            <a:ext cx="3530649" cy="25431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1950" y="2928937"/>
            <a:ext cx="609600" cy="609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23263" y="3690937"/>
            <a:ext cx="3227122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64E3B"/>
                </a:solidFill>
                <a:latin typeface="Poppins"/>
              </a:rPr>
              <a:t>Keteladanan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4100512"/>
            <a:ext cx="307344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Guru dan orang tua memberikan contoh langsung secara konsisten setiap hari.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200" y="2928937"/>
            <a:ext cx="609600" cy="609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482513" y="3690937"/>
            <a:ext cx="3227122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64E3B"/>
                </a:solidFill>
                <a:latin typeface="Poppins"/>
              </a:rPr>
              <a:t>Kasih Sayang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9349" y="4100512"/>
            <a:ext cx="3073449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Mendidik dengan kelembutan, kehangatan, serta tanpa tindakan kekerasan.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0449" y="2928937"/>
            <a:ext cx="609600" cy="6096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241762" y="3690937"/>
            <a:ext cx="3227122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64E3B"/>
                </a:solidFill>
                <a:latin typeface="Poppins"/>
              </a:rPr>
              <a:t>Kolaborasi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99" y="4100512"/>
            <a:ext cx="3073449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Sinergi utuh dan selaras antara sekolah, rumah, dan lingkungan sekitar.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3400" y="3081337"/>
            <a:ext cx="266700" cy="3048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24550" y="3081337"/>
            <a:ext cx="342900" cy="3048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64749" y="3081337"/>
            <a:ext cx="3810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64E3B"/>
                </a:solidFill>
                <a:latin typeface="Poppins"/>
              </a:rPr>
              <a:t>Prinsip Dasar Mendidik Adab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71500" y="1114425"/>
            <a:ext cx="11049000" cy="28575"/>
          </a:xfrm>
          <a:prstGeom prst="rect">
            <a:avLst/>
          </a:prstGeom>
          <a:solidFill>
            <a:srgbClr val="1665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71500" y="2447925"/>
            <a:ext cx="11049000" cy="762000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104900" y="2600325"/>
            <a:ext cx="103251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Adab kepada Allah &amp; Rasulullah: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Mengucapkan syahadat, wudhu, shalat, baca Al-Qur'an, bersyukur, serta meneladani sifat jujur dan penyayang Nabi.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1500" y="3343275"/>
            <a:ext cx="11049000" cy="533400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04900" y="3495675"/>
            <a:ext cx="10325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Adab Orang Tua &amp; Guru: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Berbakti, berbicara lembut, meminta izin, mendengarkan penjelasan guru, dan mendoakan kebaikan mereka.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71500" y="4010025"/>
            <a:ext cx="11049000" cy="533400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04900" y="4162425"/>
            <a:ext cx="10325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Adab Diri &amp; Teman: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Menjaga kebersihan, menutup aurat, saling membantu, tidak membully, serta menjaga rahasia kawan.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1500" y="4676775"/>
            <a:ext cx="11049000" cy="533400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04900" y="4829175"/>
            <a:ext cx="103251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Adab Lingkungan &amp; Teknologi: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Hemat air &amp; listrik, membuang sampah pada tempatnya, dan bijak dalam mengggunakan media sosial.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614612"/>
            <a:ext cx="238125" cy="20002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509962"/>
            <a:ext cx="238125" cy="20002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4176712"/>
            <a:ext cx="142875" cy="20002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000" y="4843462"/>
            <a:ext cx="171450" cy="20002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64E3B"/>
                </a:solidFill>
                <a:latin typeface="Poppins"/>
              </a:rPr>
              <a:t>Cakupan Materi Inti Adab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1114425"/>
            <a:ext cx="11049000" cy="28575"/>
          </a:xfrm>
          <a:prstGeom prst="rect">
            <a:avLst/>
          </a:prstGeom>
          <a:solidFill>
            <a:srgbClr val="1665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71500" y="2652712"/>
          <a:ext cx="11049000" cy="2486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67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506"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Kelas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Fokus Utama Adab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6653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0" i="0" u="none">
                          <a:solidFill>
                            <a:srgbClr val="FFFFFF"/>
                          </a:solidFill>
                          <a:latin typeface="Poppins SemiBold"/>
                        </a:rPr>
                        <a:t>Target Pembiasaan Praktis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665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1506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Kelas 1 &amp; 2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Pembiasaan Dasar &amp; Mandiri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Salam, doa harian, adab makan/minum, wudhu, shalat, dan merapikan perlengkapan sendiri.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1506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Kelas 3 &amp; 4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Adab Belajar &amp; Sosial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Menyimak pelajaran, bertanya sopan, tidak mencontek, empati, dan tidak membully teman.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507">
                <a:tc>
                  <a:txBody>
                    <a:bodyPr/>
                    <a:lstStyle/>
                    <a:p>
                      <a:pPr algn="l"/>
                      <a:r>
                        <a:rPr sz="1125" b="1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Kelas 5 &amp; 6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Kepemimpinan &amp; Digital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125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Tanggung jawab, adab media sosial, menutup aurat, musyawarah, dan menjaga lingkungan (Adiwiyata).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71500" y="3805237"/>
            <a:ext cx="16573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228850" y="3805237"/>
            <a:ext cx="3867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0" y="3805237"/>
            <a:ext cx="5524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71500" y="4471987"/>
            <a:ext cx="16573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228850" y="4471987"/>
            <a:ext cx="3867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096000" y="4471987"/>
            <a:ext cx="5524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64E3B"/>
                </a:solidFill>
                <a:latin typeface="Poppins"/>
              </a:rPr>
              <a:t>Pemetaan Adab per Kelas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71500" y="1114425"/>
            <a:ext cx="11049000" cy="28575"/>
          </a:xfrm>
          <a:prstGeom prst="rect">
            <a:avLst/>
          </a:prstGeom>
          <a:solidFill>
            <a:srgbClr val="1665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409700"/>
            <a:ext cx="11049000" cy="49720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4772025"/>
            <a:ext cx="110490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1" u="none">
                <a:solidFill>
                  <a:srgbClr val="334155"/>
                </a:solidFill>
                <a:latin typeface="Plus Jakarta Sans"/>
              </a:rPr>
              <a:t>Evaluasi difokuskan pada penilaian autentik-holistik berupa pengamatan perilaku nyata, sanad keteladanan, serta apresiasi positif tanpa hukuman fisik.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64E3B"/>
                </a:solidFill>
                <a:latin typeface="Poppins"/>
              </a:rPr>
              <a:t>Metode Evaluasi Capaian Adab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500" y="1114425"/>
            <a:ext cx="11049000" cy="28575"/>
          </a:xfrm>
          <a:prstGeom prst="rect">
            <a:avLst/>
          </a:prstGeom>
          <a:solidFill>
            <a:srgbClr val="1665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314825"/>
            <a:ext cx="2541240" cy="128587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419" y="2571750"/>
            <a:ext cx="2541240" cy="128587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339" y="4314825"/>
            <a:ext cx="2541240" cy="128587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9259" y="2571750"/>
            <a:ext cx="2541240" cy="128587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1500" y="4067175"/>
            <a:ext cx="110490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7988" y="4467225"/>
            <a:ext cx="2348262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64E3B"/>
                </a:solidFill>
                <a:latin typeface="Poppins"/>
              </a:rPr>
              <a:t>1. Keteladanan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23900" y="4876800"/>
            <a:ext cx="2236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Contoh nyata dari guru dan orang tua.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03908" y="2724150"/>
            <a:ext cx="2348262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64E3B"/>
                </a:solidFill>
                <a:latin typeface="Poppins"/>
              </a:rPr>
              <a:t>2. Pembiasaan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59819" y="3133725"/>
            <a:ext cx="2236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Praktik harian yang konsisten di sekolah.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39828" y="4467225"/>
            <a:ext cx="2348262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64E3B"/>
                </a:solidFill>
                <a:latin typeface="Poppins"/>
              </a:rPr>
              <a:t>3. Project Kebaikan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95739" y="4876800"/>
            <a:ext cx="2236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Berbagi dan aksi peduli lingkungan.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75748" y="2724150"/>
            <a:ext cx="2348262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064E3B"/>
                </a:solidFill>
                <a:latin typeface="Poppins"/>
              </a:rPr>
              <a:t>4. Apresiasi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31659" y="3133725"/>
            <a:ext cx="22364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80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Penguatan karakter &amp; refleksi diri.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64E3B"/>
                </a:solidFill>
                <a:latin typeface="Poppins"/>
              </a:rPr>
              <a:t>Alur Pembentukan Akhlak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71500" y="1114425"/>
            <a:ext cx="11049000" cy="28575"/>
          </a:xfrm>
          <a:prstGeom prst="rect">
            <a:avLst/>
          </a:prstGeom>
          <a:solidFill>
            <a:srgbClr val="1665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1746870" y="39909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665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582790" y="39909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665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418709" y="39909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665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0254629" y="3990975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16653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3143250"/>
            <a:ext cx="5353050" cy="1143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9000"/>
              </a:lnSpc>
            </a:pPr>
            <a:r>
              <a:rPr sz="9000" b="1" i="0" u="none">
                <a:solidFill>
                  <a:srgbClr val="166534"/>
                </a:solidFill>
                <a:latin typeface="Poppins"/>
              </a:rPr>
              <a:t>12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4381500"/>
            <a:ext cx="535305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D97706"/>
                </a:solidFill>
                <a:latin typeface="Plus Jakarta Sans"/>
              </a:rPr>
              <a:t>NILAI UTAMA MURID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67450" y="3176587"/>
            <a:ext cx="5620702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064E3B"/>
                </a:solidFill>
                <a:latin typeface="Poppins"/>
              </a:rPr>
              <a:t>Karakter Kunci Murid Bawamai: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67450" y="3586162"/>
            <a:ext cx="535305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1200" b="1" i="0" u="none">
                <a:solidFill>
                  <a:srgbClr val="334155"/>
                </a:solidFill>
                <a:latin typeface="Plus Jakarta Sans"/>
              </a:rPr>
              <a:t>Salam, Sopan, Jujur, Amanah, Bersih, Disiplin, Sabar, Syukur, Menghormati, Menyayangi, Tanggung Jawab, dan Taat Beribadah.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Nilai-nilai ini menjadi pilar utama dalam mewujudkan profil pelajar Rabbani yang berwawasan global.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64E3B"/>
                </a:solidFill>
                <a:latin typeface="Poppins"/>
              </a:rPr>
              <a:t>Semboyan Murid SD Bawamai</a:t>
            </a:r>
          </a:p>
        </p:txBody>
      </p:sp>
      <p:sp>
        <p:nvSpPr>
          <p:cNvPr id="8" name="Rectangle 7"/>
          <p:cNvSpPr/>
          <p:nvPr/>
        </p:nvSpPr>
        <p:spPr>
          <a:xfrm>
            <a:off x="571500" y="1114425"/>
            <a:ext cx="11049000" cy="28575"/>
          </a:xfrm>
          <a:prstGeom prst="rect">
            <a:avLst/>
          </a:prstGeom>
          <a:solidFill>
            <a:srgbClr val="1665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085975"/>
            <a:ext cx="5353050" cy="31465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50" y="2276475"/>
            <a:ext cx="483870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350" b="1" i="0" u="none" dirty="0">
                <a:solidFill>
                  <a:srgbClr val="166534"/>
                </a:solidFill>
                <a:latin typeface="Plus Jakarta Sans"/>
              </a:rPr>
              <a:t>🎵 </a:t>
            </a:r>
            <a:r>
              <a:rPr sz="1350" b="1" i="0" u="none" dirty="0" err="1">
                <a:solidFill>
                  <a:srgbClr val="166534"/>
                </a:solidFill>
                <a:latin typeface="Plus Jakarta Sans"/>
              </a:rPr>
              <a:t>Judul</a:t>
            </a:r>
            <a:r>
              <a:rPr sz="1350" b="1" i="0" u="none" dirty="0">
                <a:solidFill>
                  <a:srgbClr val="166534"/>
                </a:solidFill>
                <a:latin typeface="Plus Jakarta Sans"/>
              </a:rPr>
              <a:t>: "Anak </a:t>
            </a:r>
            <a:r>
              <a:rPr sz="1350" b="1" i="0" u="none" dirty="0" err="1">
                <a:solidFill>
                  <a:srgbClr val="166534"/>
                </a:solidFill>
                <a:latin typeface="Plus Jakarta Sans"/>
              </a:rPr>
              <a:t>Sholeh</a:t>
            </a:r>
            <a:r>
              <a:rPr sz="1350" b="1" i="0" u="none" dirty="0">
                <a:solidFill>
                  <a:srgbClr val="166534"/>
                </a:solidFill>
                <a:latin typeface="Plus Jakarta Sans"/>
              </a:rPr>
              <a:t> SD </a:t>
            </a:r>
            <a:r>
              <a:rPr sz="1350" b="1" i="0" u="none" dirty="0" err="1">
                <a:solidFill>
                  <a:srgbClr val="166534"/>
                </a:solidFill>
                <a:latin typeface="Plus Jakarta Sans"/>
              </a:rPr>
              <a:t>Bawamai</a:t>
            </a:r>
            <a:r>
              <a:rPr sz="1350" b="1" i="0" u="none" dirty="0">
                <a:solidFill>
                  <a:srgbClr val="166534"/>
                </a:solidFill>
                <a:latin typeface="Plus Jakarta Sans"/>
              </a:rPr>
              <a:t>"</a:t>
            </a:r>
            <a:r>
              <a:rPr dirty="0"/>
              <a:t>
</a:t>
            </a:r>
            <a:r>
              <a:rPr sz="1350" b="0" i="0" u="none" dirty="0">
                <a:solidFill>
                  <a:srgbClr val="D97706"/>
                </a:solidFill>
                <a:latin typeface="Plus Jakarta Sans"/>
              </a:rPr>
              <a:t>(Nada </a:t>
            </a:r>
            <a:r>
              <a:rPr sz="1350" b="0" i="0" u="none" dirty="0" err="1">
                <a:solidFill>
                  <a:srgbClr val="D97706"/>
                </a:solidFill>
                <a:latin typeface="Plus Jakarta Sans"/>
              </a:rPr>
              <a:t>Lagu</a:t>
            </a:r>
            <a:r>
              <a:rPr sz="1350" b="0" i="0" u="none" dirty="0">
                <a:solidFill>
                  <a:srgbClr val="D97706"/>
                </a:solidFill>
                <a:latin typeface="Plus Jakarta Sans"/>
              </a:rPr>
              <a:t>: </a:t>
            </a:r>
            <a:r>
              <a:rPr sz="1350" b="0" i="0" u="none" dirty="0" err="1">
                <a:solidFill>
                  <a:srgbClr val="D97706"/>
                </a:solidFill>
                <a:latin typeface="Plus Jakarta Sans"/>
              </a:rPr>
              <a:t>Kalau</a:t>
            </a:r>
            <a:r>
              <a:rPr sz="1350" b="0" i="0" u="none" dirty="0">
                <a:solidFill>
                  <a:srgbClr val="D97706"/>
                </a:solidFill>
                <a:latin typeface="Plus Jakarta Sans"/>
              </a:rPr>
              <a:t> Kau </a:t>
            </a:r>
            <a:r>
              <a:rPr sz="1350" b="0" i="0" u="none" dirty="0" err="1">
                <a:solidFill>
                  <a:srgbClr val="D97706"/>
                </a:solidFill>
                <a:latin typeface="Plus Jakarta Sans"/>
              </a:rPr>
              <a:t>Suka</a:t>
            </a:r>
            <a:r>
              <a:rPr sz="1350" b="0" i="0" u="none" dirty="0">
                <a:solidFill>
                  <a:srgbClr val="D97706"/>
                </a:solidFill>
                <a:latin typeface="Plus Jakarta Sans"/>
              </a:rPr>
              <a:t> </a:t>
            </a:r>
            <a:r>
              <a:rPr sz="1350" b="0" i="0" u="none" dirty="0" err="1">
                <a:solidFill>
                  <a:srgbClr val="D97706"/>
                </a:solidFill>
                <a:latin typeface="Plus Jakarta Sans"/>
              </a:rPr>
              <a:t>Hati</a:t>
            </a:r>
            <a:r>
              <a:rPr sz="1350" b="0" i="0" u="none" dirty="0">
                <a:solidFill>
                  <a:srgbClr val="D97706"/>
                </a:solidFill>
                <a:latin typeface="Plus Jakarta Sans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7250" y="2939355"/>
            <a:ext cx="4838700" cy="9751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Mari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belajar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adab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setiap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hari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! </a:t>
            </a:r>
            <a:r>
              <a:rPr sz="1200" b="0" i="1" u="none" dirty="0">
                <a:solidFill>
                  <a:srgbClr val="334155"/>
                </a:solidFill>
                <a:latin typeface="Plus Jakarta Sans"/>
              </a:rPr>
              <a:t>(</a:t>
            </a:r>
            <a:r>
              <a:rPr sz="1200" b="0" i="1" u="none" dirty="0" err="1">
                <a:solidFill>
                  <a:srgbClr val="334155"/>
                </a:solidFill>
                <a:latin typeface="Plus Jakarta Sans"/>
              </a:rPr>
              <a:t>Prok</a:t>
            </a:r>
            <a:r>
              <a:rPr sz="1200" b="0" i="1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00" b="0" i="1" u="none" dirty="0" err="1">
                <a:solidFill>
                  <a:srgbClr val="334155"/>
                </a:solidFill>
                <a:latin typeface="Plus Jakarta Sans"/>
              </a:rPr>
              <a:t>prok</a:t>
            </a:r>
            <a:r>
              <a:rPr sz="1200" b="0" i="1" u="none" dirty="0">
                <a:solidFill>
                  <a:srgbClr val="334155"/>
                </a:solidFill>
                <a:latin typeface="Plus Jakarta Sans"/>
              </a:rPr>
              <a:t>)</a:t>
            </a:r>
            <a:r>
              <a:rPr dirty="0"/>
              <a:t>
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Murid SD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Bawamai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mulia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hati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! </a:t>
            </a:r>
            <a:r>
              <a:rPr sz="1200" b="0" i="1" u="none" dirty="0">
                <a:solidFill>
                  <a:srgbClr val="334155"/>
                </a:solidFill>
                <a:latin typeface="Plus Jakarta Sans"/>
              </a:rPr>
              <a:t>(</a:t>
            </a:r>
            <a:r>
              <a:rPr sz="1200" b="0" i="1" u="none" dirty="0" err="1">
                <a:solidFill>
                  <a:srgbClr val="334155"/>
                </a:solidFill>
                <a:latin typeface="Plus Jakarta Sans"/>
              </a:rPr>
              <a:t>Prok</a:t>
            </a:r>
            <a:r>
              <a:rPr sz="1200" b="0" i="1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00" b="0" i="1" u="none" dirty="0" err="1">
                <a:solidFill>
                  <a:srgbClr val="334155"/>
                </a:solidFill>
                <a:latin typeface="Plus Jakarta Sans"/>
              </a:rPr>
              <a:t>prok</a:t>
            </a:r>
            <a:r>
              <a:rPr sz="1200" b="0" i="1" u="none" dirty="0">
                <a:solidFill>
                  <a:srgbClr val="334155"/>
                </a:solidFill>
                <a:latin typeface="Plus Jakarta Sans"/>
              </a:rPr>
              <a:t>)</a:t>
            </a:r>
            <a:r>
              <a:rPr dirty="0"/>
              <a:t>
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Ucap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salam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,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senyum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ramah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, pada guru dan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saudara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,</a:t>
            </a:r>
            <a:r>
              <a:rPr dirty="0"/>
              <a:t>
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Taat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 Allah dan Rasul-Nya </a:t>
            </a:r>
            <a:r>
              <a:rPr sz="1200" b="0" i="0" u="none" dirty="0" err="1">
                <a:solidFill>
                  <a:srgbClr val="334155"/>
                </a:solidFill>
                <a:latin typeface="Plus Jakarta Sans"/>
              </a:rPr>
              <a:t>utama</a:t>
            </a:r>
            <a:r>
              <a:rPr sz="1200" b="0" i="0" u="none" dirty="0">
                <a:solidFill>
                  <a:srgbClr val="334155"/>
                </a:solidFill>
                <a:latin typeface="Plus Jakarta Sans"/>
              </a:rPr>
              <a:t>! </a:t>
            </a:r>
            <a:r>
              <a:rPr sz="1200" b="0" i="1" u="none" dirty="0">
                <a:solidFill>
                  <a:srgbClr val="334155"/>
                </a:solidFill>
                <a:latin typeface="Plus Jakarta Sans"/>
              </a:rPr>
              <a:t>(</a:t>
            </a:r>
            <a:r>
              <a:rPr sz="1200" b="0" i="1" u="none" dirty="0" err="1">
                <a:solidFill>
                  <a:srgbClr val="334155"/>
                </a:solidFill>
                <a:latin typeface="Plus Jakarta Sans"/>
              </a:rPr>
              <a:t>Prok</a:t>
            </a:r>
            <a:r>
              <a:rPr sz="1200" b="0" i="1" u="none" dirty="0">
                <a:solidFill>
                  <a:srgbClr val="334155"/>
                </a:solidFill>
                <a:latin typeface="Plus Jakarta Sans"/>
              </a:rPr>
              <a:t> </a:t>
            </a:r>
            <a:r>
              <a:rPr sz="1200" b="0" i="1" u="none" dirty="0" err="1">
                <a:solidFill>
                  <a:srgbClr val="334155"/>
                </a:solidFill>
                <a:latin typeface="Plus Jakarta Sans"/>
              </a:rPr>
              <a:t>prok</a:t>
            </a:r>
            <a:r>
              <a:rPr sz="1200" b="0" i="1" u="none" dirty="0">
                <a:solidFill>
                  <a:srgbClr val="334155"/>
                </a:solidFill>
                <a:latin typeface="Plus Jakarta Sans"/>
              </a:rPr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3990677"/>
            <a:ext cx="4838700" cy="9751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20"/>
              </a:lnSpc>
            </a:pPr>
            <a:r>
              <a:rPr sz="1200" b="0" i="0" u="none">
                <a:solidFill>
                  <a:srgbClr val="334155"/>
                </a:solidFill>
                <a:latin typeface="Plus Jakarta Sans"/>
              </a:rPr>
              <a:t>Sebelum makan baca Basmalah dulu! </a:t>
            </a:r>
            <a:r>
              <a:rPr sz="1200" b="0" i="1" u="none">
                <a:solidFill>
                  <a:srgbClr val="334155"/>
                </a:solidFill>
                <a:latin typeface="Plus Jakarta Sans"/>
              </a:rPr>
              <a:t>(Sholeh!)</a:t>
            </a:r>
            <a:r>
              <a:t>
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Gunakan tangan kanan duduk yang rapi! </a:t>
            </a:r>
            <a:r>
              <a:rPr sz="1200" b="0" i="1" u="none">
                <a:solidFill>
                  <a:srgbClr val="334155"/>
                </a:solidFill>
                <a:latin typeface="Plus Jakarta Sans"/>
              </a:rPr>
              <a:t>(Sholeh!)</a:t>
            </a:r>
            <a:r>
              <a:t>
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Hormati orang tua, lindungi kawan kita,</a:t>
            </a:r>
            <a:r>
              <a:t>
</a:t>
            </a:r>
            <a:r>
              <a:rPr sz="1200" b="0" i="0" u="none">
                <a:solidFill>
                  <a:srgbClr val="334155"/>
                </a:solidFill>
                <a:latin typeface="Plus Jakarta Sans"/>
              </a:rPr>
              <a:t> Murid Bawamai santun dan berbudi! </a:t>
            </a:r>
            <a:r>
              <a:rPr sz="1200" b="0" i="1" u="none">
                <a:solidFill>
                  <a:srgbClr val="334155"/>
                </a:solidFill>
                <a:latin typeface="Plus Jakarta Sans"/>
              </a:rPr>
              <a:t>(Bawamai Hebat!)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085975"/>
            <a:ext cx="5353050" cy="3619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476250"/>
            <a:ext cx="1160145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64E3B"/>
                </a:solidFill>
                <a:latin typeface="Poppins"/>
              </a:rPr>
              <a:t>Lagu Pembelajaran Adab SD Bawamai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" y="1114425"/>
            <a:ext cx="11049000" cy="28575"/>
          </a:xfrm>
          <a:prstGeom prst="rect">
            <a:avLst/>
          </a:prstGeom>
          <a:solidFill>
            <a:srgbClr val="1665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5" y="2105025"/>
            <a:ext cx="6191250" cy="4476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5275" y="476250"/>
            <a:ext cx="11601450" cy="904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800" b="1" i="0" u="none">
                <a:solidFill>
                  <a:srgbClr val="064E3B"/>
                </a:solidFill>
                <a:latin typeface="Poppins"/>
              </a:rPr>
              <a:t>Terima Kasih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1533525"/>
            <a:ext cx="11049000" cy="3429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>
                <a:solidFill>
                  <a:srgbClr val="047857"/>
                </a:solidFill>
                <a:latin typeface="Plus Jakarta Sans"/>
              </a:rPr>
              <a:t>"Adab adalah Karakter Nyata, Bukan Sekadar Pengetahuan."</a:t>
            </a:r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175" y="2257425"/>
            <a:ext cx="219075" cy="1714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636</Words>
  <Application>Microsoft Office PowerPoint</Application>
  <PresentationFormat>Widescreen</PresentationFormat>
  <Paragraphs>62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Plus Jakarta Sans</vt:lpstr>
      <vt:lpstr>Plus Jakarta Sans SemiBold</vt:lpstr>
      <vt:lpstr>Poppins</vt:lpstr>
      <vt:lpstr>Poppins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2026-09-16T16:00:33Z</dcterms:modified>
  <cp:category/>
</cp:coreProperties>
</file>